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0" r:id="rId5"/>
    <p:sldId id="297" r:id="rId6"/>
    <p:sldId id="290" r:id="rId7"/>
    <p:sldId id="291" r:id="rId8"/>
    <p:sldId id="292" r:id="rId9"/>
    <p:sldId id="293" r:id="rId10"/>
    <p:sldId id="294" r:id="rId11"/>
    <p:sldId id="295" r:id="rId12"/>
    <p:sldId id="298" r:id="rId13"/>
    <p:sldId id="29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20DF7-BE64-482C-AEB2-592D8A7355D1}" v="14" dt="2023-10-20T15:06:26.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8" d="100"/>
          <a:sy n="68" d="100"/>
        </p:scale>
        <p:origin x="283"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5620DF7-BE64-482C-AEB2-592D8A7355D1}"/>
    <pc:docChg chg="custSel addSld delSld modSld sldOrd">
      <pc:chgData name="Pascalle Cup" userId="abbe84a0-611b-406e-b251-e8b4b71c069a" providerId="ADAL" clId="{85620DF7-BE64-482C-AEB2-592D8A7355D1}" dt="2023-10-20T15:06:36.412" v="566" actId="478"/>
      <pc:docMkLst>
        <pc:docMk/>
      </pc:docMkLst>
      <pc:sldChg chg="del">
        <pc:chgData name="Pascalle Cup" userId="abbe84a0-611b-406e-b251-e8b4b71c069a" providerId="ADAL" clId="{85620DF7-BE64-482C-AEB2-592D8A7355D1}" dt="2023-10-18T09:04:31.690" v="15" actId="47"/>
        <pc:sldMkLst>
          <pc:docMk/>
          <pc:sldMk cId="1439573609" sldId="289"/>
        </pc:sldMkLst>
      </pc:sldChg>
      <pc:sldChg chg="addSp modSp mod">
        <pc:chgData name="Pascalle Cup" userId="abbe84a0-611b-406e-b251-e8b4b71c069a" providerId="ADAL" clId="{85620DF7-BE64-482C-AEB2-592D8A7355D1}" dt="2023-10-18T09:12:27.622" v="511" actId="404"/>
        <pc:sldMkLst>
          <pc:docMk/>
          <pc:sldMk cId="3438589595" sldId="290"/>
        </pc:sldMkLst>
        <pc:spChg chg="mod">
          <ac:chgData name="Pascalle Cup" userId="abbe84a0-611b-406e-b251-e8b4b71c069a" providerId="ADAL" clId="{85620DF7-BE64-482C-AEB2-592D8A7355D1}" dt="2023-10-18T09:05:31.852" v="35" actId="113"/>
          <ac:spMkLst>
            <pc:docMk/>
            <pc:sldMk cId="3438589595" sldId="290"/>
            <ac:spMk id="3" creationId="{9F35F8CF-2E22-41DB-B391-96E969CEC7D5}"/>
          </ac:spMkLst>
        </pc:spChg>
        <pc:spChg chg="add mod">
          <ac:chgData name="Pascalle Cup" userId="abbe84a0-611b-406e-b251-e8b4b71c069a" providerId="ADAL" clId="{85620DF7-BE64-482C-AEB2-592D8A7355D1}" dt="2023-10-18T09:12:27.622" v="511" actId="404"/>
          <ac:spMkLst>
            <pc:docMk/>
            <pc:sldMk cId="3438589595" sldId="290"/>
            <ac:spMk id="8" creationId="{461BD259-0C6B-B072-CC39-39639A26209F}"/>
          </ac:spMkLst>
        </pc:spChg>
      </pc:sldChg>
      <pc:sldChg chg="addSp modSp mod modAnim">
        <pc:chgData name="Pascalle Cup" userId="abbe84a0-611b-406e-b251-e8b4b71c069a" providerId="ADAL" clId="{85620DF7-BE64-482C-AEB2-592D8A7355D1}" dt="2023-10-18T09:04:24.127" v="14"/>
        <pc:sldMkLst>
          <pc:docMk/>
          <pc:sldMk cId="2124486530" sldId="291"/>
        </pc:sldMkLst>
        <pc:spChg chg="add mod">
          <ac:chgData name="Pascalle Cup" userId="abbe84a0-611b-406e-b251-e8b4b71c069a" providerId="ADAL" clId="{85620DF7-BE64-482C-AEB2-592D8A7355D1}" dt="2023-10-18T09:04:03.818" v="11" actId="1076"/>
          <ac:spMkLst>
            <pc:docMk/>
            <pc:sldMk cId="2124486530" sldId="291"/>
            <ac:spMk id="10" creationId="{D90ABB8E-B13C-1D7C-6FB7-A80461609B1A}"/>
          </ac:spMkLst>
        </pc:spChg>
        <pc:picChg chg="mod">
          <ac:chgData name="Pascalle Cup" userId="abbe84a0-611b-406e-b251-e8b4b71c069a" providerId="ADAL" clId="{85620DF7-BE64-482C-AEB2-592D8A7355D1}" dt="2023-10-18T09:03:46.585" v="5" actId="1076"/>
          <ac:picMkLst>
            <pc:docMk/>
            <pc:sldMk cId="2124486530" sldId="291"/>
            <ac:picMk id="6" creationId="{5E86D23F-E1B5-DF8B-3CA4-C6781984BF94}"/>
          </ac:picMkLst>
        </pc:picChg>
      </pc:sldChg>
      <pc:sldChg chg="addSp delSp modSp new mod modAnim">
        <pc:chgData name="Pascalle Cup" userId="abbe84a0-611b-406e-b251-e8b4b71c069a" providerId="ADAL" clId="{85620DF7-BE64-482C-AEB2-592D8A7355D1}" dt="2023-10-18T09:11:17.329" v="492" actId="1076"/>
        <pc:sldMkLst>
          <pc:docMk/>
          <pc:sldMk cId="3380275698" sldId="295"/>
        </pc:sldMkLst>
        <pc:spChg chg="mod">
          <ac:chgData name="Pascalle Cup" userId="abbe84a0-611b-406e-b251-e8b4b71c069a" providerId="ADAL" clId="{85620DF7-BE64-482C-AEB2-592D8A7355D1}" dt="2023-10-18T09:09:36.194" v="301" actId="20577"/>
          <ac:spMkLst>
            <pc:docMk/>
            <pc:sldMk cId="3380275698" sldId="295"/>
            <ac:spMk id="2" creationId="{12FAD63C-6492-2AC0-ADBA-2C3C920404EC}"/>
          </ac:spMkLst>
        </pc:spChg>
        <pc:spChg chg="del">
          <ac:chgData name="Pascalle Cup" userId="abbe84a0-611b-406e-b251-e8b4b71c069a" providerId="ADAL" clId="{85620DF7-BE64-482C-AEB2-592D8A7355D1}" dt="2023-10-18T09:11:04.787" v="489" actId="478"/>
          <ac:spMkLst>
            <pc:docMk/>
            <pc:sldMk cId="3380275698" sldId="295"/>
            <ac:spMk id="4" creationId="{9552B2F8-2C46-089F-8EB2-627A636296FD}"/>
          </ac:spMkLst>
        </pc:spChg>
        <pc:spChg chg="add mod">
          <ac:chgData name="Pascalle Cup" userId="abbe84a0-611b-406e-b251-e8b4b71c069a" providerId="ADAL" clId="{85620DF7-BE64-482C-AEB2-592D8A7355D1}" dt="2023-10-18T09:09:49.720" v="333" actId="113"/>
          <ac:spMkLst>
            <pc:docMk/>
            <pc:sldMk cId="3380275698" sldId="295"/>
            <ac:spMk id="7" creationId="{ADF4736B-5032-A8B1-2C96-C8FBFF378DA5}"/>
          </ac:spMkLst>
        </pc:spChg>
        <pc:spChg chg="add mod">
          <ac:chgData name="Pascalle Cup" userId="abbe84a0-611b-406e-b251-e8b4b71c069a" providerId="ADAL" clId="{85620DF7-BE64-482C-AEB2-592D8A7355D1}" dt="2023-10-18T09:11:02.601" v="488" actId="113"/>
          <ac:spMkLst>
            <pc:docMk/>
            <pc:sldMk cId="3380275698" sldId="295"/>
            <ac:spMk id="9" creationId="{634B5014-6402-9491-030C-7417C9246A89}"/>
          </ac:spMkLst>
        </pc:spChg>
        <pc:picChg chg="add mod">
          <ac:chgData name="Pascalle Cup" userId="abbe84a0-611b-406e-b251-e8b4b71c069a" providerId="ADAL" clId="{85620DF7-BE64-482C-AEB2-592D8A7355D1}" dt="2023-10-18T09:11:17.329" v="492" actId="1076"/>
          <ac:picMkLst>
            <pc:docMk/>
            <pc:sldMk cId="3380275698" sldId="295"/>
            <ac:picMk id="10" creationId="{AC001C29-8A73-BDAA-72A8-C4B6DA57E2FD}"/>
          </ac:picMkLst>
        </pc:picChg>
      </pc:sldChg>
      <pc:sldChg chg="addSp delSp modSp new mod ord modAnim">
        <pc:chgData name="Pascalle Cup" userId="abbe84a0-611b-406e-b251-e8b4b71c069a" providerId="ADAL" clId="{85620DF7-BE64-482C-AEB2-592D8A7355D1}" dt="2023-10-18T09:15:38.280" v="551"/>
        <pc:sldMkLst>
          <pc:docMk/>
          <pc:sldMk cId="2324213800" sldId="296"/>
        </pc:sldMkLst>
        <pc:spChg chg="mod">
          <ac:chgData name="Pascalle Cup" userId="abbe84a0-611b-406e-b251-e8b4b71c069a" providerId="ADAL" clId="{85620DF7-BE64-482C-AEB2-592D8A7355D1}" dt="2023-10-18T09:14:31.219" v="545" actId="20577"/>
          <ac:spMkLst>
            <pc:docMk/>
            <pc:sldMk cId="2324213800" sldId="296"/>
            <ac:spMk id="2" creationId="{C2644D13-5655-6464-0204-EEC82A3254E1}"/>
          </ac:spMkLst>
        </pc:spChg>
        <pc:spChg chg="del">
          <ac:chgData name="Pascalle Cup" userId="abbe84a0-611b-406e-b251-e8b4b71c069a" providerId="ADAL" clId="{85620DF7-BE64-482C-AEB2-592D8A7355D1}" dt="2023-10-18T09:12:48.351" v="513" actId="478"/>
          <ac:spMkLst>
            <pc:docMk/>
            <pc:sldMk cId="2324213800" sldId="296"/>
            <ac:spMk id="4" creationId="{8AE9F322-8503-3942-E542-0953561EAE06}"/>
          </ac:spMkLst>
        </pc:spChg>
        <pc:picChg chg="add mod">
          <ac:chgData name="Pascalle Cup" userId="abbe84a0-611b-406e-b251-e8b4b71c069a" providerId="ADAL" clId="{85620DF7-BE64-482C-AEB2-592D8A7355D1}" dt="2023-10-18T09:15:33.313" v="549" actId="14100"/>
          <ac:picMkLst>
            <pc:docMk/>
            <pc:sldMk cId="2324213800" sldId="296"/>
            <ac:picMk id="6" creationId="{7974EE65-B0D6-1F31-1238-01386A0D0BBC}"/>
          </ac:picMkLst>
        </pc:picChg>
      </pc:sldChg>
      <pc:sldChg chg="addSp delSp modSp new mod modAnim">
        <pc:chgData name="Pascalle Cup" userId="abbe84a0-611b-406e-b251-e8b4b71c069a" providerId="ADAL" clId="{85620DF7-BE64-482C-AEB2-592D8A7355D1}" dt="2023-10-18T09:28:43.990" v="559" actId="1076"/>
        <pc:sldMkLst>
          <pc:docMk/>
          <pc:sldMk cId="1489500699" sldId="297"/>
        </pc:sldMkLst>
        <pc:spChg chg="del">
          <ac:chgData name="Pascalle Cup" userId="abbe84a0-611b-406e-b251-e8b4b71c069a" providerId="ADAL" clId="{85620DF7-BE64-482C-AEB2-592D8A7355D1}" dt="2023-10-18T09:28:31.080" v="554" actId="478"/>
          <ac:spMkLst>
            <pc:docMk/>
            <pc:sldMk cId="1489500699" sldId="297"/>
            <ac:spMk id="2" creationId="{C9C0082E-7CA4-F19A-D1B5-9C5900941045}"/>
          </ac:spMkLst>
        </pc:spChg>
        <pc:spChg chg="del">
          <ac:chgData name="Pascalle Cup" userId="abbe84a0-611b-406e-b251-e8b4b71c069a" providerId="ADAL" clId="{85620DF7-BE64-482C-AEB2-592D8A7355D1}" dt="2023-10-18T09:28:34.117" v="555" actId="478"/>
          <ac:spMkLst>
            <pc:docMk/>
            <pc:sldMk cId="1489500699" sldId="297"/>
            <ac:spMk id="4" creationId="{BA1E4208-986E-5372-DC4C-2F36B101E2AD}"/>
          </ac:spMkLst>
        </pc:spChg>
        <pc:picChg chg="add mod">
          <ac:chgData name="Pascalle Cup" userId="abbe84a0-611b-406e-b251-e8b4b71c069a" providerId="ADAL" clId="{85620DF7-BE64-482C-AEB2-592D8A7355D1}" dt="2023-10-18T09:28:43.990" v="559" actId="1076"/>
          <ac:picMkLst>
            <pc:docMk/>
            <pc:sldMk cId="1489500699" sldId="297"/>
            <ac:picMk id="6" creationId="{7C7366CC-B570-6E5F-7D70-B3DE2C0F478C}"/>
          </ac:picMkLst>
        </pc:picChg>
      </pc:sldChg>
      <pc:sldChg chg="addSp delSp modSp new mod">
        <pc:chgData name="Pascalle Cup" userId="abbe84a0-611b-406e-b251-e8b4b71c069a" providerId="ADAL" clId="{85620DF7-BE64-482C-AEB2-592D8A7355D1}" dt="2023-10-20T15:06:36.412" v="566" actId="478"/>
        <pc:sldMkLst>
          <pc:docMk/>
          <pc:sldMk cId="243132783" sldId="298"/>
        </pc:sldMkLst>
        <pc:spChg chg="del">
          <ac:chgData name="Pascalle Cup" userId="abbe84a0-611b-406e-b251-e8b4b71c069a" providerId="ADAL" clId="{85620DF7-BE64-482C-AEB2-592D8A7355D1}" dt="2023-10-20T15:06:30.149" v="564" actId="478"/>
          <ac:spMkLst>
            <pc:docMk/>
            <pc:sldMk cId="243132783" sldId="298"/>
            <ac:spMk id="2" creationId="{A76B51A4-8B45-C95F-E381-BCC03B5AEAC4}"/>
          </ac:spMkLst>
        </pc:spChg>
        <pc:spChg chg="del mod">
          <ac:chgData name="Pascalle Cup" userId="abbe84a0-611b-406e-b251-e8b4b71c069a" providerId="ADAL" clId="{85620DF7-BE64-482C-AEB2-592D8A7355D1}" dt="2023-10-20T15:06:36.412" v="566" actId="478"/>
          <ac:spMkLst>
            <pc:docMk/>
            <pc:sldMk cId="243132783" sldId="298"/>
            <ac:spMk id="4" creationId="{9375DE77-EA76-F485-5607-E1BCC9517BCF}"/>
          </ac:spMkLst>
        </pc:spChg>
        <pc:spChg chg="add">
          <ac:chgData name="Pascalle Cup" userId="abbe84a0-611b-406e-b251-e8b4b71c069a" providerId="ADAL" clId="{85620DF7-BE64-482C-AEB2-592D8A7355D1}" dt="2023-10-20T15:06:22.311" v="561"/>
          <ac:spMkLst>
            <pc:docMk/>
            <pc:sldMk cId="243132783" sldId="298"/>
            <ac:spMk id="6" creationId="{81D0C52A-71F9-94B3-9367-DFB308A3C0E1}"/>
          </ac:spMkLst>
        </pc:spChg>
        <pc:spChg chg="add mod">
          <ac:chgData name="Pascalle Cup" userId="abbe84a0-611b-406e-b251-e8b4b71c069a" providerId="ADAL" clId="{85620DF7-BE64-482C-AEB2-592D8A7355D1}" dt="2023-10-20T15:06:24.817" v="562"/>
          <ac:spMkLst>
            <pc:docMk/>
            <pc:sldMk cId="243132783" sldId="298"/>
            <ac:spMk id="7" creationId="{5F7B3F3D-CCAE-3ECC-CBFF-716C5B1337BD}"/>
          </ac:spMkLst>
        </pc:spChg>
        <pc:picChg chg="add">
          <ac:chgData name="Pascalle Cup" userId="abbe84a0-611b-406e-b251-e8b4b71c069a" providerId="ADAL" clId="{85620DF7-BE64-482C-AEB2-592D8A7355D1}" dt="2023-10-20T15:06:26.643" v="563"/>
          <ac:picMkLst>
            <pc:docMk/>
            <pc:sldMk cId="243132783" sldId="298"/>
            <ac:picMk id="8" creationId="{EA401CA7-97A2-C4B1-B599-3D18515E07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20/10/2023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20-10-2023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20-10-2023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20-10-2023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20-10-2023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20-10-2023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20-10-2023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20-10-2023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20-10-2023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20-10-2023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20-10-2023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20-10-2023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20-10-2023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20-10-2023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20-10-2023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5.xml"/><Relationship Id="rId1" Type="http://schemas.openxmlformats.org/officeDocument/2006/relationships/video" Target="https://www.youtube.com/embed/tlr0WIP4k4E?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xml"/><Relationship Id="rId1" Type="http://schemas.openxmlformats.org/officeDocument/2006/relationships/video" Target="https://www.youtube.com/embed/eT7lt4ESSLo?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123management.nl/0/030_cultuur/a300_cultuur_13_conflictstijlen.html" TargetMode="External"/><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0800" y="2980943"/>
            <a:ext cx="8676000" cy="3180867"/>
          </a:xfrm>
        </p:spPr>
        <p:txBody>
          <a:bodyPr/>
          <a:lstStyle/>
          <a:p>
            <a:r>
              <a:rPr lang="nl-NL" sz="4800" dirty="0">
                <a:solidFill>
                  <a:schemeClr val="tx2">
                    <a:lumMod val="10000"/>
                    <a:lumOff val="90000"/>
                  </a:schemeClr>
                </a:solidFill>
              </a:rPr>
              <a:t>Werken met een groep mensen; </a:t>
            </a:r>
            <a:br>
              <a:rPr lang="nl-NL" sz="4800" dirty="0">
                <a:solidFill>
                  <a:schemeClr val="tx2">
                    <a:lumMod val="10000"/>
                    <a:lumOff val="90000"/>
                  </a:schemeClr>
                </a:solidFill>
              </a:rPr>
            </a:br>
            <a:r>
              <a:rPr lang="nl-NL" sz="4800" dirty="0">
                <a:solidFill>
                  <a:schemeClr val="tx2">
                    <a:lumMod val="10000"/>
                    <a:lumOff val="90000"/>
                  </a:schemeClr>
                </a:solidFill>
              </a:rPr>
              <a:t>omgaan met conflicten  van Thomas en Kilmann.</a:t>
            </a:r>
            <a:br>
              <a:rPr lang="nl-NL" sz="4800" dirty="0"/>
            </a:br>
            <a:endParaRPr lang="nl-NL" sz="4800" dirty="0"/>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44D13-5655-6464-0204-EEC82A3254E1}"/>
              </a:ext>
            </a:extLst>
          </p:cNvPr>
          <p:cNvSpPr>
            <a:spLocks noGrp="1"/>
          </p:cNvSpPr>
          <p:nvPr>
            <p:ph type="title"/>
          </p:nvPr>
        </p:nvSpPr>
        <p:spPr/>
        <p:txBody>
          <a:bodyPr/>
          <a:lstStyle/>
          <a:p>
            <a:r>
              <a:rPr lang="nl-NL" dirty="0"/>
              <a:t>Liever een filmpje? </a:t>
            </a:r>
          </a:p>
        </p:txBody>
      </p:sp>
      <p:sp>
        <p:nvSpPr>
          <p:cNvPr id="3" name="Tijdelijke aanduiding voor datum 2">
            <a:extLst>
              <a:ext uri="{FF2B5EF4-FFF2-40B4-BE49-F238E27FC236}">
                <a16:creationId xmlns:a16="http://schemas.microsoft.com/office/drawing/2014/main" id="{45B76676-9754-DBBC-F3CA-820E69B273B0}"/>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8D1A49AF-2B34-6B35-BC54-DA168DDA7B94}"/>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6" name="Onlinemedia 5" title="Thomas en Kilmann Conflict Model">
            <a:hlinkClick r:id="" action="ppaction://media"/>
            <a:extLst>
              <a:ext uri="{FF2B5EF4-FFF2-40B4-BE49-F238E27FC236}">
                <a16:creationId xmlns:a16="http://schemas.microsoft.com/office/drawing/2014/main" id="{7974EE65-B0D6-1F31-1238-01386A0D0BBC}"/>
              </a:ext>
            </a:extLst>
          </p:cNvPr>
          <p:cNvPicPr>
            <a:picLocks noRot="1" noChangeAspect="1"/>
          </p:cNvPicPr>
          <p:nvPr>
            <a:videoFile r:link="rId1"/>
          </p:nvPr>
        </p:nvPicPr>
        <p:blipFill>
          <a:blip r:embed="rId3"/>
          <a:stretch>
            <a:fillRect/>
          </a:stretch>
        </p:blipFill>
        <p:spPr>
          <a:xfrm>
            <a:off x="1454727" y="1547668"/>
            <a:ext cx="7668491" cy="4332697"/>
          </a:xfrm>
          <a:prstGeom prst="rect">
            <a:avLst/>
          </a:prstGeom>
        </p:spPr>
      </p:pic>
    </p:spTree>
    <p:extLst>
      <p:ext uri="{BB962C8B-B14F-4D97-AF65-F5344CB8AC3E}">
        <p14:creationId xmlns:p14="http://schemas.microsoft.com/office/powerpoint/2010/main" val="23242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7AFFC72-193F-E9D2-229B-4B94850F69ED}"/>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7356CCB3-3706-872A-B5DB-131D52E98830}"/>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pic>
        <p:nvPicPr>
          <p:cNvPr id="6" name="Onlinemedia 5" title="Conflict Management Funny animated 1">
            <a:hlinkClick r:id="" action="ppaction://media"/>
            <a:extLst>
              <a:ext uri="{FF2B5EF4-FFF2-40B4-BE49-F238E27FC236}">
                <a16:creationId xmlns:a16="http://schemas.microsoft.com/office/drawing/2014/main" id="{7C7366CC-B570-6E5F-7D70-B3DE2C0F478C}"/>
              </a:ext>
            </a:extLst>
          </p:cNvPr>
          <p:cNvPicPr>
            <a:picLocks noRot="1" noChangeAspect="1"/>
          </p:cNvPicPr>
          <p:nvPr>
            <a:videoFile r:link="rId1"/>
          </p:nvPr>
        </p:nvPicPr>
        <p:blipFill>
          <a:blip r:embed="rId3"/>
          <a:stretch>
            <a:fillRect/>
          </a:stretch>
        </p:blipFill>
        <p:spPr>
          <a:xfrm>
            <a:off x="1776845" y="1000083"/>
            <a:ext cx="8115300" cy="4585145"/>
          </a:xfrm>
          <a:prstGeom prst="rect">
            <a:avLst/>
          </a:prstGeom>
        </p:spPr>
      </p:pic>
    </p:spTree>
    <p:extLst>
      <p:ext uri="{BB962C8B-B14F-4D97-AF65-F5344CB8AC3E}">
        <p14:creationId xmlns:p14="http://schemas.microsoft.com/office/powerpoint/2010/main" val="148950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t>Conflicten?! </a:t>
            </a:r>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idx="1"/>
          </p:nvPr>
        </p:nvSpPr>
        <p:spPr>
          <a:xfrm>
            <a:off x="371476" y="1334004"/>
            <a:ext cx="8897215" cy="4419599"/>
          </a:xfrm>
        </p:spPr>
        <p:txBody>
          <a:bodyPr/>
          <a:lstStyle/>
          <a:p>
            <a:r>
              <a:rPr lang="nl-NL" dirty="0"/>
              <a:t>Thomas en Kilmann gaan ervan uit dat het omgaan met conflicten altijd een spanningsveld oplevert tussen twee menselijke neigingen. </a:t>
            </a:r>
          </a:p>
          <a:p>
            <a:endParaRPr lang="nl-NL" dirty="0"/>
          </a:p>
          <a:p>
            <a:r>
              <a:rPr lang="nl-NL" dirty="0"/>
              <a:t>Aan de ene zijde </a:t>
            </a:r>
            <a:r>
              <a:rPr lang="nl-NL" b="1" dirty="0"/>
              <a:t>assertiviteit</a:t>
            </a:r>
            <a:r>
              <a:rPr lang="nl-NL" dirty="0"/>
              <a:t>: de wens om je (eigen) doelen door te drukken, de opdracht te realiseren. </a:t>
            </a:r>
          </a:p>
          <a:p>
            <a:endParaRPr lang="nl-NL" dirty="0"/>
          </a:p>
          <a:p>
            <a:r>
              <a:rPr lang="nl-NL" dirty="0"/>
              <a:t>Aan de andere kant de </a:t>
            </a:r>
            <a:r>
              <a:rPr lang="nl-NL" b="1" dirty="0" err="1"/>
              <a:t>coöperativiteit</a:t>
            </a:r>
            <a:r>
              <a:rPr lang="nl-NL" dirty="0"/>
              <a:t> wens om de relatie goed te houden, om het proces soepel te laten verlopen. </a:t>
            </a:r>
          </a:p>
          <a:p>
            <a:endParaRPr lang="nl-NL" dirty="0"/>
          </a:p>
          <a:p>
            <a:r>
              <a:rPr lang="nl-NL" dirty="0"/>
              <a:t>Dit spanningsveld hebben Thomas &amp; Kilmann in een assenmodel geplaatst waarmee zij vijf verschillende manieren karakteriseren om met tegenstrijdige belangen om te gaan</a:t>
            </a:r>
            <a:r>
              <a:rPr lang="nl-NL" b="1" dirty="0"/>
              <a:t>: conflictstijlen: </a:t>
            </a:r>
          </a:p>
          <a:p>
            <a:pPr lvl="2"/>
            <a:r>
              <a:rPr lang="nl-NL" dirty="0"/>
              <a:t>doordrukken, </a:t>
            </a:r>
          </a:p>
          <a:p>
            <a:pPr lvl="2"/>
            <a:r>
              <a:rPr lang="nl-NL" dirty="0"/>
              <a:t>vermijden, </a:t>
            </a:r>
          </a:p>
          <a:p>
            <a:pPr lvl="2"/>
            <a:r>
              <a:rPr lang="nl-NL" dirty="0"/>
              <a:t>samenwerken, </a:t>
            </a:r>
          </a:p>
          <a:p>
            <a:pPr lvl="2"/>
            <a:r>
              <a:rPr lang="nl-NL" dirty="0"/>
              <a:t>toegeven.</a:t>
            </a:r>
          </a:p>
          <a:p>
            <a:pPr lvl="2"/>
            <a:r>
              <a:rPr lang="nl-NL" dirty="0"/>
              <a:t>een compromis sluiten.</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8" name="Tekstvak 7">
            <a:extLst>
              <a:ext uri="{FF2B5EF4-FFF2-40B4-BE49-F238E27FC236}">
                <a16:creationId xmlns:a16="http://schemas.microsoft.com/office/drawing/2014/main" id="{461BD259-0C6B-B072-CC39-39639A26209F}"/>
              </a:ext>
            </a:extLst>
          </p:cNvPr>
          <p:cNvSpPr txBox="1"/>
          <p:nvPr/>
        </p:nvSpPr>
        <p:spPr>
          <a:xfrm>
            <a:off x="3480955" y="5430437"/>
            <a:ext cx="8339569" cy="430887"/>
          </a:xfrm>
          <a:prstGeom prst="rect">
            <a:avLst/>
          </a:prstGeom>
          <a:noFill/>
        </p:spPr>
        <p:txBody>
          <a:bodyPr wrap="square">
            <a:spAutoFit/>
          </a:bodyPr>
          <a:lstStyle/>
          <a:p>
            <a:pPr algn="r"/>
            <a:r>
              <a:rPr lang="nl-NL" sz="1050" dirty="0"/>
              <a:t>Bron: </a:t>
            </a:r>
          </a:p>
          <a:p>
            <a:pPr algn="r"/>
            <a:r>
              <a:rPr lang="nl-NL" sz="1050" dirty="0"/>
              <a:t>https://123management.nl/0/030_cultuur/a300_cultuur_13_conflictstijlen.html</a:t>
            </a:r>
          </a:p>
        </p:txBody>
      </p:sp>
    </p:spTree>
    <p:extLst>
      <p:ext uri="{BB962C8B-B14F-4D97-AF65-F5344CB8AC3E}">
        <p14:creationId xmlns:p14="http://schemas.microsoft.com/office/powerpoint/2010/main" val="343858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E7B2B9B-07C3-8A3D-7396-6C3AB33130C5}"/>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90A3A026-64A1-2912-5D28-99D521C33605}"/>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pic>
        <p:nvPicPr>
          <p:cNvPr id="6" name="Afbeelding 5">
            <a:extLst>
              <a:ext uri="{FF2B5EF4-FFF2-40B4-BE49-F238E27FC236}">
                <a16:creationId xmlns:a16="http://schemas.microsoft.com/office/drawing/2014/main" id="{5E86D23F-E1B5-DF8B-3CA4-C6781984BF94}"/>
              </a:ext>
            </a:extLst>
          </p:cNvPr>
          <p:cNvPicPr>
            <a:picLocks noChangeAspect="1"/>
          </p:cNvPicPr>
          <p:nvPr/>
        </p:nvPicPr>
        <p:blipFill>
          <a:blip r:embed="rId2"/>
          <a:stretch>
            <a:fillRect/>
          </a:stretch>
        </p:blipFill>
        <p:spPr>
          <a:xfrm>
            <a:off x="3476999" y="696716"/>
            <a:ext cx="6858000" cy="5145933"/>
          </a:xfrm>
          <a:prstGeom prst="rect">
            <a:avLst/>
          </a:prstGeom>
        </p:spPr>
      </p:pic>
      <p:sp>
        <p:nvSpPr>
          <p:cNvPr id="8" name="Tekstvak 7">
            <a:extLst>
              <a:ext uri="{FF2B5EF4-FFF2-40B4-BE49-F238E27FC236}">
                <a16:creationId xmlns:a16="http://schemas.microsoft.com/office/drawing/2014/main" id="{C66DE196-1DF1-768F-145A-9E4973C703B2}"/>
              </a:ext>
            </a:extLst>
          </p:cNvPr>
          <p:cNvSpPr txBox="1"/>
          <p:nvPr/>
        </p:nvSpPr>
        <p:spPr>
          <a:xfrm>
            <a:off x="1094508" y="6165618"/>
            <a:ext cx="10387446" cy="375552"/>
          </a:xfrm>
          <a:prstGeom prst="rect">
            <a:avLst/>
          </a:prstGeom>
          <a:noFill/>
        </p:spPr>
        <p:txBody>
          <a:bodyPr wrap="square">
            <a:spAutoFit/>
          </a:bodyPr>
          <a:lstStyle/>
          <a:p>
            <a:pPr>
              <a:lnSpc>
                <a:spcPct val="107000"/>
              </a:lnSpc>
              <a:spcAft>
                <a:spcPts val="800"/>
              </a:spcAft>
            </a:pPr>
            <a:r>
              <a:rPr lang="nl-NL"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http://123management.nl/0/030_cultuur/a300_cultuur_13_conflictstijlen.html</a:t>
            </a:r>
            <a:r>
              <a:rPr lang="nl-NL" sz="1800" dirty="0">
                <a:effectLst/>
                <a:latin typeface="Calibri" panose="020F0502020204030204" pitchFamily="34" charset="0"/>
                <a:ea typeface="Calibri" panose="020F0502020204030204" pitchFamily="34" charset="0"/>
                <a:cs typeface="Calibri" panose="020F0502020204030204" pitchFamily="34" charset="0"/>
              </a:rPr>
              <a:t> leidt naar test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D90ABB8E-B13C-1D7C-6FB7-A80461609B1A}"/>
              </a:ext>
            </a:extLst>
          </p:cNvPr>
          <p:cNvSpPr txBox="1"/>
          <p:nvPr/>
        </p:nvSpPr>
        <p:spPr>
          <a:xfrm>
            <a:off x="277957" y="718023"/>
            <a:ext cx="2828924" cy="4247317"/>
          </a:xfrm>
          <a:prstGeom prst="rect">
            <a:avLst/>
          </a:prstGeom>
          <a:noFill/>
        </p:spPr>
        <p:txBody>
          <a:bodyPr wrap="square">
            <a:spAutoFit/>
          </a:bodyPr>
          <a:lstStyle/>
          <a:p>
            <a:r>
              <a:rPr lang="nl-NL" dirty="0"/>
              <a:t>Conflicten komen overal voor maar hoeven niet altijd negatief te zijn. </a:t>
            </a:r>
          </a:p>
          <a:p>
            <a:endParaRPr lang="nl-NL" dirty="0"/>
          </a:p>
          <a:p>
            <a:r>
              <a:rPr lang="nl-NL" dirty="0"/>
              <a:t>Elke mogelijke stijl is in een bepaalde situatie positief terwijl deze in een andere situatie juist negatief kan uitpakken. </a:t>
            </a:r>
          </a:p>
          <a:p>
            <a:endParaRPr lang="nl-NL" dirty="0"/>
          </a:p>
          <a:p>
            <a:r>
              <a:rPr lang="nl-NL" dirty="0"/>
              <a:t>Het hanteren van de juiste stijl in de juiste situatie leidt tot een grotere effectiviteit van je persoonlijke handelen.</a:t>
            </a:r>
          </a:p>
        </p:txBody>
      </p:sp>
    </p:spTree>
    <p:extLst>
      <p:ext uri="{BB962C8B-B14F-4D97-AF65-F5344CB8AC3E}">
        <p14:creationId xmlns:p14="http://schemas.microsoft.com/office/powerpoint/2010/main" val="21244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F3758ED-38E3-EA5C-26FC-17CEA80EA642}"/>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0F623EC7-B821-9437-781F-4475C79B49C9}"/>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7" name="Tekstvak 6">
            <a:extLst>
              <a:ext uri="{FF2B5EF4-FFF2-40B4-BE49-F238E27FC236}">
                <a16:creationId xmlns:a16="http://schemas.microsoft.com/office/drawing/2014/main" id="{F2AE7BAA-B51D-9430-D625-9AEE63867685}"/>
              </a:ext>
            </a:extLst>
          </p:cNvPr>
          <p:cNvSpPr txBox="1"/>
          <p:nvPr/>
        </p:nvSpPr>
        <p:spPr>
          <a:xfrm>
            <a:off x="371476" y="428402"/>
            <a:ext cx="6094268" cy="2585323"/>
          </a:xfrm>
          <a:prstGeom prst="rect">
            <a:avLst/>
          </a:prstGeom>
          <a:noFill/>
        </p:spPr>
        <p:txBody>
          <a:bodyPr wrap="square">
            <a:spAutoFit/>
          </a:bodyPr>
          <a:lstStyle/>
          <a:p>
            <a:r>
              <a:rPr lang="nl-NL" dirty="0"/>
              <a:t>D O O R D R U K </a:t>
            </a:r>
            <a:r>
              <a:rPr lang="nl-NL" dirty="0" err="1"/>
              <a:t>K</a:t>
            </a:r>
            <a:r>
              <a:rPr lang="nl-NL" dirty="0"/>
              <a:t> E N - "My way or </a:t>
            </a:r>
            <a:r>
              <a:rPr lang="nl-NL" dirty="0" err="1"/>
              <a:t>the</a:t>
            </a:r>
            <a:r>
              <a:rPr lang="nl-NL" dirty="0"/>
              <a:t> highway"</a:t>
            </a:r>
          </a:p>
          <a:p>
            <a:endParaRPr lang="nl-NL" dirty="0"/>
          </a:p>
          <a:p>
            <a:r>
              <a:rPr lang="nl-NL" dirty="0"/>
              <a:t>Links bovenin bevindt zich de haai: de meest assertieve persoon, degene die zich niet bekommert om samenwerking of het welbevinden van mensen in zijn omgeving, zolang als hij zijn doelen realiseert. Waarmee ook gelijk is aangegeven dat bij elk type zowel een positieve als een negatieve connotatie gemaakt kan worden.</a:t>
            </a:r>
          </a:p>
        </p:txBody>
      </p:sp>
      <p:pic>
        <p:nvPicPr>
          <p:cNvPr id="8" name="Afbeelding 7">
            <a:extLst>
              <a:ext uri="{FF2B5EF4-FFF2-40B4-BE49-F238E27FC236}">
                <a16:creationId xmlns:a16="http://schemas.microsoft.com/office/drawing/2014/main" id="{9E313FFE-BADA-D032-6B26-91DED6F86218}"/>
              </a:ext>
            </a:extLst>
          </p:cNvPr>
          <p:cNvPicPr>
            <a:picLocks noChangeAspect="1"/>
          </p:cNvPicPr>
          <p:nvPr/>
        </p:nvPicPr>
        <p:blipFill>
          <a:blip r:embed="rId2"/>
          <a:stretch>
            <a:fillRect/>
          </a:stretch>
        </p:blipFill>
        <p:spPr>
          <a:xfrm>
            <a:off x="6643122" y="1538663"/>
            <a:ext cx="4298053" cy="3225064"/>
          </a:xfrm>
          <a:prstGeom prst="rect">
            <a:avLst/>
          </a:prstGeom>
        </p:spPr>
      </p:pic>
      <p:sp>
        <p:nvSpPr>
          <p:cNvPr id="12" name="Tekstvak 11">
            <a:extLst>
              <a:ext uri="{FF2B5EF4-FFF2-40B4-BE49-F238E27FC236}">
                <a16:creationId xmlns:a16="http://schemas.microsoft.com/office/drawing/2014/main" id="{7EFEA545-25D9-9564-A619-E403217628E3}"/>
              </a:ext>
            </a:extLst>
          </p:cNvPr>
          <p:cNvSpPr txBox="1"/>
          <p:nvPr/>
        </p:nvSpPr>
        <p:spPr>
          <a:xfrm>
            <a:off x="454970" y="3238286"/>
            <a:ext cx="5862703" cy="2862322"/>
          </a:xfrm>
          <a:prstGeom prst="rect">
            <a:avLst/>
          </a:prstGeom>
          <a:noFill/>
        </p:spPr>
        <p:txBody>
          <a:bodyPr wrap="square">
            <a:spAutoFit/>
          </a:bodyPr>
          <a:lstStyle/>
          <a:p>
            <a:r>
              <a:rPr lang="nl-NL" dirty="0"/>
              <a:t>V E R M I J D E N - "</a:t>
            </a:r>
            <a:r>
              <a:rPr lang="nl-NL" dirty="0" err="1"/>
              <a:t>I'll</a:t>
            </a:r>
            <a:r>
              <a:rPr lang="nl-NL" dirty="0"/>
              <a:t> </a:t>
            </a:r>
            <a:r>
              <a:rPr lang="nl-NL" dirty="0" err="1"/>
              <a:t>think</a:t>
            </a:r>
            <a:r>
              <a:rPr lang="nl-NL" dirty="0"/>
              <a:t> </a:t>
            </a:r>
            <a:r>
              <a:rPr lang="nl-NL" dirty="0" err="1"/>
              <a:t>about</a:t>
            </a:r>
            <a:r>
              <a:rPr lang="nl-NL" dirty="0"/>
              <a:t> </a:t>
            </a:r>
            <a:r>
              <a:rPr lang="nl-NL" dirty="0" err="1"/>
              <a:t>it</a:t>
            </a:r>
            <a:r>
              <a:rPr lang="nl-NL" dirty="0"/>
              <a:t> </a:t>
            </a:r>
            <a:r>
              <a:rPr lang="nl-NL" dirty="0" err="1"/>
              <a:t>tomorrow</a:t>
            </a:r>
            <a:r>
              <a:rPr lang="nl-NL" dirty="0"/>
              <a:t>"</a:t>
            </a:r>
          </a:p>
          <a:p>
            <a:endParaRPr lang="nl-NL" dirty="0"/>
          </a:p>
          <a:p>
            <a:r>
              <a:rPr lang="nl-NL" dirty="0"/>
              <a:t>Links onderin bevindt zich degene die noch de doelen realiseert, noch geïnteresseerd is in de relatie met de ander. De schildpad vermijdt het liefst conflicten, vindt ook dat hij of zij daar meestal niets mee te maken heeft. Voordeel van die afstand is overigens dat deze personen goed in staat zijn om een objectief oordeel over het conflict te geven, zij hebben immers weinig belang bij beide zijden.</a:t>
            </a:r>
          </a:p>
        </p:txBody>
      </p:sp>
      <p:sp>
        <p:nvSpPr>
          <p:cNvPr id="16" name="Pijl: gebogen 15">
            <a:extLst>
              <a:ext uri="{FF2B5EF4-FFF2-40B4-BE49-F238E27FC236}">
                <a16:creationId xmlns:a16="http://schemas.microsoft.com/office/drawing/2014/main" id="{24577DE6-1AE2-5FE3-C09E-26D611DC8089}"/>
              </a:ext>
            </a:extLst>
          </p:cNvPr>
          <p:cNvSpPr/>
          <p:nvPr/>
        </p:nvSpPr>
        <p:spPr>
          <a:xfrm flipH="1">
            <a:off x="6465744" y="907517"/>
            <a:ext cx="1143000" cy="342900"/>
          </a:xfrm>
          <a:prstGeom prst="bentArrow">
            <a:avLst>
              <a:gd name="adj1" fmla="val 25000"/>
              <a:gd name="adj2" fmla="val 25000"/>
              <a:gd name="adj3" fmla="val 25000"/>
              <a:gd name="adj4" fmla="val 875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bogen 16">
            <a:extLst>
              <a:ext uri="{FF2B5EF4-FFF2-40B4-BE49-F238E27FC236}">
                <a16:creationId xmlns:a16="http://schemas.microsoft.com/office/drawing/2014/main" id="{5CAED15D-F57F-49BB-D304-C8E97F09D797}"/>
              </a:ext>
            </a:extLst>
          </p:cNvPr>
          <p:cNvSpPr/>
          <p:nvPr/>
        </p:nvSpPr>
        <p:spPr>
          <a:xfrm flipH="1" flipV="1">
            <a:off x="6708066" y="4886427"/>
            <a:ext cx="1143000" cy="432910"/>
          </a:xfrm>
          <a:prstGeom prst="bentArrow">
            <a:avLst>
              <a:gd name="adj1" fmla="val 25000"/>
              <a:gd name="adj2" fmla="val 25000"/>
              <a:gd name="adj3" fmla="val 25000"/>
              <a:gd name="adj4" fmla="val 875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6286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F3758ED-38E3-EA5C-26FC-17CEA80EA642}"/>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0F623EC7-B821-9437-781F-4475C79B49C9}"/>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pic>
        <p:nvPicPr>
          <p:cNvPr id="8" name="Afbeelding 7">
            <a:extLst>
              <a:ext uri="{FF2B5EF4-FFF2-40B4-BE49-F238E27FC236}">
                <a16:creationId xmlns:a16="http://schemas.microsoft.com/office/drawing/2014/main" id="{9E313FFE-BADA-D032-6B26-91DED6F86218}"/>
              </a:ext>
            </a:extLst>
          </p:cNvPr>
          <p:cNvPicPr>
            <a:picLocks noChangeAspect="1"/>
          </p:cNvPicPr>
          <p:nvPr/>
        </p:nvPicPr>
        <p:blipFill>
          <a:blip r:embed="rId2"/>
          <a:stretch>
            <a:fillRect/>
          </a:stretch>
        </p:blipFill>
        <p:spPr>
          <a:xfrm>
            <a:off x="683420" y="1816468"/>
            <a:ext cx="4298053" cy="3225064"/>
          </a:xfrm>
          <a:prstGeom prst="rect">
            <a:avLst/>
          </a:prstGeom>
        </p:spPr>
      </p:pic>
      <p:sp>
        <p:nvSpPr>
          <p:cNvPr id="4" name="Tekstvak 3">
            <a:extLst>
              <a:ext uri="{FF2B5EF4-FFF2-40B4-BE49-F238E27FC236}">
                <a16:creationId xmlns:a16="http://schemas.microsoft.com/office/drawing/2014/main" id="{8EB1F4E3-814C-8928-E1FC-F977DB36A446}"/>
              </a:ext>
            </a:extLst>
          </p:cNvPr>
          <p:cNvSpPr txBox="1"/>
          <p:nvPr/>
        </p:nvSpPr>
        <p:spPr>
          <a:xfrm>
            <a:off x="5340926" y="566678"/>
            <a:ext cx="5452629" cy="2862322"/>
          </a:xfrm>
          <a:prstGeom prst="rect">
            <a:avLst/>
          </a:prstGeom>
          <a:noFill/>
        </p:spPr>
        <p:txBody>
          <a:bodyPr wrap="square">
            <a:spAutoFit/>
          </a:bodyPr>
          <a:lstStyle/>
          <a:p>
            <a:r>
              <a:rPr lang="nl-NL" dirty="0"/>
              <a:t>S A M E N W E R K E N - “</a:t>
            </a:r>
            <a:r>
              <a:rPr lang="nl-NL" dirty="0" err="1"/>
              <a:t>Two</a:t>
            </a:r>
            <a:r>
              <a:rPr lang="nl-NL" dirty="0"/>
              <a:t> </a:t>
            </a:r>
            <a:r>
              <a:rPr lang="nl-NL" dirty="0" err="1"/>
              <a:t>heads</a:t>
            </a:r>
            <a:r>
              <a:rPr lang="nl-NL" dirty="0"/>
              <a:t> are </a:t>
            </a:r>
            <a:r>
              <a:rPr lang="nl-NL" dirty="0" err="1"/>
              <a:t>better</a:t>
            </a:r>
            <a:r>
              <a:rPr lang="nl-NL" dirty="0"/>
              <a:t> </a:t>
            </a:r>
            <a:r>
              <a:rPr lang="nl-NL" dirty="0" err="1"/>
              <a:t>than</a:t>
            </a:r>
            <a:r>
              <a:rPr lang="nl-NL" dirty="0"/>
              <a:t> </a:t>
            </a:r>
            <a:r>
              <a:rPr lang="nl-NL" dirty="0" err="1"/>
              <a:t>one</a:t>
            </a:r>
            <a:r>
              <a:rPr lang="nl-NL" dirty="0"/>
              <a:t>”</a:t>
            </a:r>
          </a:p>
          <a:p>
            <a:endParaRPr lang="nl-NL" dirty="0"/>
          </a:p>
          <a:p>
            <a:r>
              <a:rPr lang="nl-NL" dirty="0"/>
              <a:t>Rechts bovenin bevindt zich de uil, degene die probeert zowel de relaties goed te houden, maar ook de doelen te realiseren. Hij heeft een balans gevonden tussen zijn eigen belangen en die van anderen en is door middel van exploreren ook steeds bezig om al die belangen te onderzoeken, in kaart te brengen en te behartigen.</a:t>
            </a:r>
          </a:p>
        </p:txBody>
      </p:sp>
      <p:sp>
        <p:nvSpPr>
          <p:cNvPr id="9" name="Tekstvak 8">
            <a:extLst>
              <a:ext uri="{FF2B5EF4-FFF2-40B4-BE49-F238E27FC236}">
                <a16:creationId xmlns:a16="http://schemas.microsoft.com/office/drawing/2014/main" id="{700DBE96-7D88-E987-941A-F2049CB4EBDC}"/>
              </a:ext>
            </a:extLst>
          </p:cNvPr>
          <p:cNvSpPr txBox="1"/>
          <p:nvPr/>
        </p:nvSpPr>
        <p:spPr>
          <a:xfrm>
            <a:off x="5340926" y="3760737"/>
            <a:ext cx="6094268" cy="2308324"/>
          </a:xfrm>
          <a:prstGeom prst="rect">
            <a:avLst/>
          </a:prstGeom>
          <a:noFill/>
        </p:spPr>
        <p:txBody>
          <a:bodyPr wrap="square">
            <a:spAutoFit/>
          </a:bodyPr>
          <a:lstStyle/>
          <a:p>
            <a:r>
              <a:rPr lang="nl-NL" dirty="0"/>
              <a:t>T O E G E V E N - “It </a:t>
            </a:r>
            <a:r>
              <a:rPr lang="nl-NL" dirty="0" err="1"/>
              <a:t>would</a:t>
            </a:r>
            <a:r>
              <a:rPr lang="nl-NL" dirty="0"/>
              <a:t> </a:t>
            </a:r>
            <a:r>
              <a:rPr lang="nl-NL" dirty="0" err="1"/>
              <a:t>be</a:t>
            </a:r>
            <a:r>
              <a:rPr lang="nl-NL" dirty="0"/>
              <a:t> </a:t>
            </a:r>
            <a:r>
              <a:rPr lang="nl-NL" dirty="0" err="1"/>
              <a:t>my</a:t>
            </a:r>
            <a:r>
              <a:rPr lang="nl-NL" dirty="0"/>
              <a:t> </a:t>
            </a:r>
            <a:r>
              <a:rPr lang="nl-NL" dirty="0" err="1"/>
              <a:t>pleasure</a:t>
            </a:r>
            <a:r>
              <a:rPr lang="nl-NL" dirty="0"/>
              <a:t>”</a:t>
            </a:r>
          </a:p>
          <a:p>
            <a:endParaRPr lang="nl-NL" dirty="0"/>
          </a:p>
          <a:p>
            <a:r>
              <a:rPr lang="nl-NL" dirty="0"/>
              <a:t>Rechts onderin bevindt zich de teddybeer. Deze persoon bekommert zich vooral om de relatie met de ander en is zeer coöperatief. Hij wordt dan ook meestal aardig gevonden door zijn omgeving, kan zich goed inleven in anderen en is daarom ook een goede gesprekspartner. Maar zijn doelen realiseert hij niet.</a:t>
            </a:r>
          </a:p>
        </p:txBody>
      </p:sp>
      <p:sp>
        <p:nvSpPr>
          <p:cNvPr id="10" name="Pijl: gebogen 9">
            <a:extLst>
              <a:ext uri="{FF2B5EF4-FFF2-40B4-BE49-F238E27FC236}">
                <a16:creationId xmlns:a16="http://schemas.microsoft.com/office/drawing/2014/main" id="{D42A0D75-24DC-38A5-DFFB-B51907426C11}"/>
              </a:ext>
            </a:extLst>
          </p:cNvPr>
          <p:cNvSpPr/>
          <p:nvPr/>
        </p:nvSpPr>
        <p:spPr>
          <a:xfrm>
            <a:off x="3657555" y="975976"/>
            <a:ext cx="1323918" cy="461478"/>
          </a:xfrm>
          <a:prstGeom prst="bentArrow">
            <a:avLst>
              <a:gd name="adj1" fmla="val 25000"/>
              <a:gd name="adj2" fmla="val 20497"/>
              <a:gd name="adj3" fmla="val 25000"/>
              <a:gd name="adj4" fmla="val 875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1" name="Pijl: gebogen 10">
            <a:extLst>
              <a:ext uri="{FF2B5EF4-FFF2-40B4-BE49-F238E27FC236}">
                <a16:creationId xmlns:a16="http://schemas.microsoft.com/office/drawing/2014/main" id="{457C237B-C84D-BA32-1E76-2D0F4DDE3112}"/>
              </a:ext>
            </a:extLst>
          </p:cNvPr>
          <p:cNvSpPr/>
          <p:nvPr/>
        </p:nvSpPr>
        <p:spPr>
          <a:xfrm rot="10800000" flipH="1">
            <a:off x="3669801" y="5367044"/>
            <a:ext cx="1286354" cy="446339"/>
          </a:xfrm>
          <a:prstGeom prst="bentArrow">
            <a:avLst>
              <a:gd name="adj1" fmla="val 25000"/>
              <a:gd name="adj2" fmla="val 18939"/>
              <a:gd name="adj3" fmla="val 25000"/>
              <a:gd name="adj4" fmla="val 875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1580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84F21CB-BBFF-45AE-91D0-B66343401A88}"/>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2D9E41F7-D2F8-C77D-0105-E03AC44C56CB}"/>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pic>
        <p:nvPicPr>
          <p:cNvPr id="6" name="Afbeelding 5">
            <a:extLst>
              <a:ext uri="{FF2B5EF4-FFF2-40B4-BE49-F238E27FC236}">
                <a16:creationId xmlns:a16="http://schemas.microsoft.com/office/drawing/2014/main" id="{25099BC0-4BF9-CFCE-1D74-6A60FE7F2D35}"/>
              </a:ext>
            </a:extLst>
          </p:cNvPr>
          <p:cNvPicPr>
            <a:picLocks noChangeAspect="1"/>
          </p:cNvPicPr>
          <p:nvPr/>
        </p:nvPicPr>
        <p:blipFill>
          <a:blip r:embed="rId2"/>
          <a:stretch>
            <a:fillRect/>
          </a:stretch>
        </p:blipFill>
        <p:spPr>
          <a:xfrm>
            <a:off x="527448" y="1649138"/>
            <a:ext cx="4298053" cy="3225064"/>
          </a:xfrm>
          <a:prstGeom prst="rect">
            <a:avLst/>
          </a:prstGeom>
        </p:spPr>
      </p:pic>
      <p:sp>
        <p:nvSpPr>
          <p:cNvPr id="8" name="Tekstvak 7">
            <a:extLst>
              <a:ext uri="{FF2B5EF4-FFF2-40B4-BE49-F238E27FC236}">
                <a16:creationId xmlns:a16="http://schemas.microsoft.com/office/drawing/2014/main" id="{BB84E2D7-062E-E64E-E9FE-FDF7BAAAD669}"/>
              </a:ext>
            </a:extLst>
          </p:cNvPr>
          <p:cNvSpPr txBox="1"/>
          <p:nvPr/>
        </p:nvSpPr>
        <p:spPr>
          <a:xfrm>
            <a:off x="5392303" y="2246008"/>
            <a:ext cx="6096000" cy="2031325"/>
          </a:xfrm>
          <a:prstGeom prst="rect">
            <a:avLst/>
          </a:prstGeom>
          <a:noFill/>
        </p:spPr>
        <p:txBody>
          <a:bodyPr wrap="square">
            <a:spAutoFit/>
          </a:bodyPr>
          <a:lstStyle/>
          <a:p>
            <a:r>
              <a:rPr lang="nl-NL" dirty="0"/>
              <a:t>C O M P R O M I S   </a:t>
            </a:r>
            <a:r>
              <a:rPr lang="nl-NL" dirty="0" err="1"/>
              <a:t>S</a:t>
            </a:r>
            <a:r>
              <a:rPr lang="nl-NL" dirty="0"/>
              <a:t> L U I T E N - “</a:t>
            </a:r>
            <a:r>
              <a:rPr lang="nl-NL" dirty="0" err="1"/>
              <a:t>Let’s</a:t>
            </a:r>
            <a:r>
              <a:rPr lang="nl-NL" dirty="0"/>
              <a:t> make a deal”</a:t>
            </a:r>
          </a:p>
          <a:p>
            <a:endParaRPr lang="nl-NL" dirty="0"/>
          </a:p>
          <a:p>
            <a:r>
              <a:rPr lang="nl-NL" dirty="0"/>
              <a:t>Middenin bevindt zich de kwal: een dier zonder ruggengraat. De kwal is een berekenende onderhandelaar: de tegenpartij kan enkele van zijn punten realiseren als daar maar tegenover staat dat hij zelf ook op een aantal punten zijn zin krijgt.</a:t>
            </a:r>
          </a:p>
        </p:txBody>
      </p:sp>
      <p:sp>
        <p:nvSpPr>
          <p:cNvPr id="9" name="Pijl: gebogen 8">
            <a:extLst>
              <a:ext uri="{FF2B5EF4-FFF2-40B4-BE49-F238E27FC236}">
                <a16:creationId xmlns:a16="http://schemas.microsoft.com/office/drawing/2014/main" id="{2CB8E01A-C376-354A-6999-7F2F3FCA9FA9}"/>
              </a:ext>
            </a:extLst>
          </p:cNvPr>
          <p:cNvSpPr/>
          <p:nvPr/>
        </p:nvSpPr>
        <p:spPr>
          <a:xfrm rot="10800000" flipH="1">
            <a:off x="3438563" y="2951017"/>
            <a:ext cx="1953740" cy="310652"/>
          </a:xfrm>
          <a:prstGeom prst="bentArrow">
            <a:avLst>
              <a:gd name="adj1" fmla="val 25000"/>
              <a:gd name="adj2" fmla="val 23485"/>
              <a:gd name="adj3" fmla="val 25000"/>
              <a:gd name="adj4" fmla="val 875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27026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AD63C-6492-2AC0-ADBA-2C3C920404EC}"/>
              </a:ext>
            </a:extLst>
          </p:cNvPr>
          <p:cNvSpPr>
            <a:spLocks noGrp="1"/>
          </p:cNvSpPr>
          <p:nvPr>
            <p:ph type="title"/>
          </p:nvPr>
        </p:nvSpPr>
        <p:spPr/>
        <p:txBody>
          <a:bodyPr/>
          <a:lstStyle/>
          <a:p>
            <a:r>
              <a:rPr lang="nl-NL" dirty="0"/>
              <a:t>2 voorbeelden: welke stijl zie je?</a:t>
            </a:r>
          </a:p>
        </p:txBody>
      </p:sp>
      <p:sp>
        <p:nvSpPr>
          <p:cNvPr id="3" name="Tijdelijke aanduiding voor datum 2">
            <a:extLst>
              <a:ext uri="{FF2B5EF4-FFF2-40B4-BE49-F238E27FC236}">
                <a16:creationId xmlns:a16="http://schemas.microsoft.com/office/drawing/2014/main" id="{2B34CBD2-C5AD-0558-66C5-C315B6C54730}"/>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B2867D2E-B491-4AF8-B735-B8F2D6737C6E}"/>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7" name="Tekstvak 6">
            <a:extLst>
              <a:ext uri="{FF2B5EF4-FFF2-40B4-BE49-F238E27FC236}">
                <a16:creationId xmlns:a16="http://schemas.microsoft.com/office/drawing/2014/main" id="{ADF4736B-5032-A8B1-2C96-C8FBFF378DA5}"/>
              </a:ext>
            </a:extLst>
          </p:cNvPr>
          <p:cNvSpPr txBox="1"/>
          <p:nvPr/>
        </p:nvSpPr>
        <p:spPr>
          <a:xfrm>
            <a:off x="319522" y="1531021"/>
            <a:ext cx="6094268" cy="1754326"/>
          </a:xfrm>
          <a:prstGeom prst="rect">
            <a:avLst/>
          </a:prstGeom>
          <a:noFill/>
        </p:spPr>
        <p:txBody>
          <a:bodyPr wrap="square">
            <a:spAutoFit/>
          </a:bodyPr>
          <a:lstStyle/>
          <a:p>
            <a:r>
              <a:rPr lang="nl-NL" dirty="0"/>
              <a:t>Tijdens een groepsoverleg wordt een discussie gevoerd over wat het afsluitende uitje moet zijn. Anja, die normaal heel bazig is in discussies, kiest ervoor om zich aan te passen en het standpunt van de meerderheid te ondersteunen om zo de sfeer in de groep goed te houden.</a:t>
            </a:r>
          </a:p>
          <a:p>
            <a:r>
              <a:rPr lang="nl-NL" b="1" dirty="0"/>
              <a:t>Welke stijl kiest Anja?  </a:t>
            </a:r>
          </a:p>
        </p:txBody>
      </p:sp>
      <p:sp>
        <p:nvSpPr>
          <p:cNvPr id="9" name="Tekstvak 8">
            <a:extLst>
              <a:ext uri="{FF2B5EF4-FFF2-40B4-BE49-F238E27FC236}">
                <a16:creationId xmlns:a16="http://schemas.microsoft.com/office/drawing/2014/main" id="{634B5014-6402-9491-030C-7417C9246A89}"/>
              </a:ext>
            </a:extLst>
          </p:cNvPr>
          <p:cNvSpPr txBox="1"/>
          <p:nvPr/>
        </p:nvSpPr>
        <p:spPr>
          <a:xfrm>
            <a:off x="319522" y="3811433"/>
            <a:ext cx="6094268" cy="1754326"/>
          </a:xfrm>
          <a:prstGeom prst="rect">
            <a:avLst/>
          </a:prstGeom>
          <a:noFill/>
        </p:spPr>
        <p:txBody>
          <a:bodyPr wrap="square">
            <a:spAutoFit/>
          </a:bodyPr>
          <a:lstStyle/>
          <a:p>
            <a:r>
              <a:rPr lang="nl-NL" dirty="0"/>
              <a:t>Twee teamleiders hebben een discussie over het budget van hun team. Ze besluiten voor een oplossing te gaan waarbij beide teams een deel van hun budgetwensen opgeven om zo beide teams een deel van het budget wel  te geven. </a:t>
            </a:r>
          </a:p>
          <a:p>
            <a:r>
              <a:rPr lang="nl-NL" b="1" dirty="0"/>
              <a:t>Welke stijl kiezen deze teamleiders?  </a:t>
            </a:r>
          </a:p>
        </p:txBody>
      </p:sp>
      <p:pic>
        <p:nvPicPr>
          <p:cNvPr id="10" name="Afbeelding 9">
            <a:extLst>
              <a:ext uri="{FF2B5EF4-FFF2-40B4-BE49-F238E27FC236}">
                <a16:creationId xmlns:a16="http://schemas.microsoft.com/office/drawing/2014/main" id="{AC001C29-8A73-BDAA-72A8-C4B6DA57E2FD}"/>
              </a:ext>
            </a:extLst>
          </p:cNvPr>
          <p:cNvPicPr>
            <a:picLocks noChangeAspect="1"/>
          </p:cNvPicPr>
          <p:nvPr/>
        </p:nvPicPr>
        <p:blipFill>
          <a:blip r:embed="rId2"/>
          <a:stretch>
            <a:fillRect/>
          </a:stretch>
        </p:blipFill>
        <p:spPr>
          <a:xfrm>
            <a:off x="7126591" y="1974088"/>
            <a:ext cx="4298053" cy="3225064"/>
          </a:xfrm>
          <a:prstGeom prst="rect">
            <a:avLst/>
          </a:prstGeom>
        </p:spPr>
      </p:pic>
    </p:spTree>
    <p:extLst>
      <p:ext uri="{BB962C8B-B14F-4D97-AF65-F5344CB8AC3E}">
        <p14:creationId xmlns:p14="http://schemas.microsoft.com/office/powerpoint/2010/main" val="33802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EB5FCED-0A49-EE4B-93B2-A08DB9E08252}"/>
              </a:ext>
            </a:extLst>
          </p:cNvPr>
          <p:cNvSpPr>
            <a:spLocks noGrp="1"/>
          </p:cNvSpPr>
          <p:nvPr>
            <p:ph type="dt" sz="half" idx="10"/>
          </p:nvPr>
        </p:nvSpPr>
        <p:spPr/>
        <p:txBody>
          <a:bodyPr/>
          <a:lstStyle/>
          <a:p>
            <a:fld id="{B6837ED8-77B1-4D92-8A4C-07939ECD182A}" type="datetime1">
              <a:rPr lang="nl-NL" noProof="0" smtClean="0"/>
              <a:t>20-10-2023</a:t>
            </a:fld>
            <a:endParaRPr lang="nl-NL" noProof="0"/>
          </a:p>
        </p:txBody>
      </p:sp>
      <p:sp>
        <p:nvSpPr>
          <p:cNvPr id="5" name="Tijdelijke aanduiding voor dianummer 4">
            <a:extLst>
              <a:ext uri="{FF2B5EF4-FFF2-40B4-BE49-F238E27FC236}">
                <a16:creationId xmlns:a16="http://schemas.microsoft.com/office/drawing/2014/main" id="{D59E9A73-88AD-9574-49BD-1C8AA12BDD06}"/>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sp>
        <p:nvSpPr>
          <p:cNvPr id="6" name="AutoShape 2" descr="conflictstijlen">
            <a:extLst>
              <a:ext uri="{FF2B5EF4-FFF2-40B4-BE49-F238E27FC236}">
                <a16:creationId xmlns:a16="http://schemas.microsoft.com/office/drawing/2014/main" id="{81D0C52A-71F9-94B3-9367-DFB308A3C0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4" descr="conflictstijlen">
            <a:extLst>
              <a:ext uri="{FF2B5EF4-FFF2-40B4-BE49-F238E27FC236}">
                <a16:creationId xmlns:a16="http://schemas.microsoft.com/office/drawing/2014/main" id="{5F7B3F3D-CCAE-3ECC-CBFF-716C5B1337B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EA401CA7-97A2-C4B1-B599-3D18515E07AE}"/>
              </a:ext>
            </a:extLst>
          </p:cNvPr>
          <p:cNvPicPr>
            <a:picLocks noChangeAspect="1"/>
          </p:cNvPicPr>
          <p:nvPr/>
        </p:nvPicPr>
        <p:blipFill>
          <a:blip r:embed="rId2"/>
          <a:stretch>
            <a:fillRect/>
          </a:stretch>
        </p:blipFill>
        <p:spPr>
          <a:xfrm>
            <a:off x="1219200" y="176212"/>
            <a:ext cx="9753600" cy="6505575"/>
          </a:xfrm>
          <a:prstGeom prst="rect">
            <a:avLst/>
          </a:prstGeom>
        </p:spPr>
      </p:pic>
    </p:spTree>
    <p:extLst>
      <p:ext uri="{BB962C8B-B14F-4D97-AF65-F5344CB8AC3E}">
        <p14:creationId xmlns:p14="http://schemas.microsoft.com/office/powerpoint/2010/main" val="24313278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3.xml><?xml version="1.0" encoding="utf-8"?>
<ds:datastoreItem xmlns:ds="http://schemas.openxmlformats.org/officeDocument/2006/customXml" ds:itemID="{7567D38B-27EF-4E2D-A7B1-19E629622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16</TotalTime>
  <Words>734</Words>
  <Application>Microsoft Office PowerPoint</Application>
  <PresentationFormat>Breedbeeld</PresentationFormat>
  <Paragraphs>63</Paragraphs>
  <Slides>10</Slides>
  <Notes>1</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Arial Black</vt:lpstr>
      <vt:lpstr>Calibri</vt:lpstr>
      <vt:lpstr>Yuverta</vt:lpstr>
      <vt:lpstr>Werken met een groep mensen;  omgaan met conflicten  van Thomas en Kilmann. </vt:lpstr>
      <vt:lpstr>PowerPoint-presentatie</vt:lpstr>
      <vt:lpstr>Conflicten?! </vt:lpstr>
      <vt:lpstr>PowerPoint-presentatie</vt:lpstr>
      <vt:lpstr>PowerPoint-presentatie</vt:lpstr>
      <vt:lpstr>PowerPoint-presentatie</vt:lpstr>
      <vt:lpstr>PowerPoint-presentatie</vt:lpstr>
      <vt:lpstr>2 voorbeelden: welke stijl zie je?</vt:lpstr>
      <vt:lpstr>PowerPoint-presentatie</vt:lpstr>
      <vt:lpstr>Liever een filmpje?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met een groep mensen;  omgaan met conflicten  van Thomas en Kilmann. </dc:title>
  <dc:creator>Pascalle Cup</dc:creator>
  <dc:description>Template by HQ Solutions</dc:description>
  <cp:lastModifiedBy>Pascalle Cup</cp:lastModifiedBy>
  <cp:revision>1</cp:revision>
  <dcterms:created xsi:type="dcterms:W3CDTF">2023-10-18T08:46:02Z</dcterms:created>
  <dcterms:modified xsi:type="dcterms:W3CDTF">2023-10-20T15:06:45Z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2600</vt:r8>
  </property>
  <property fmtid="{D5CDD505-2E9C-101B-9397-08002B2CF9AE}" pid="3" name="_ExtendedDescription">
    <vt:lpwstr/>
  </property>
  <property fmtid="{D5CDD505-2E9C-101B-9397-08002B2CF9AE}" pid="4" name="_dlc_DocIdItemGuid">
    <vt:lpwstr>c59f2e10-6eb9-4845-b89d-f7df0261d5e9</vt:lpwstr>
  </property>
  <property fmtid="{D5CDD505-2E9C-101B-9397-08002B2CF9AE}" pid="5" name="ContentTypeId">
    <vt:lpwstr>0x010100858E09137C68A74EA55321485504F917</vt:lpwstr>
  </property>
  <property fmtid="{D5CDD505-2E9C-101B-9397-08002B2CF9AE}" pid="6" name="MediaServiceImageTags">
    <vt:lpwstr/>
  </property>
</Properties>
</file>